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3144" y="-18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20411590"/>
              </p:ext>
            </p:extLst>
          </p:nvPr>
        </p:nvGraphicFramePr>
        <p:xfrm>
          <a:off x="307975" y="2443336"/>
          <a:ext cx="4465638" cy="44196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09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№133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13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209800">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75183" y="98643"/>
            <a:ext cx="4774656" cy="2085186"/>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kk-KZ" altLang="ru-RU" sz="1200" b="1" dirty="0" smtClean="0">
                <a:latin typeface="Times New Roman" panose="02020603050405020304" pitchFamily="18" charset="0"/>
                <a:cs typeface="Times New Roman" panose="02020603050405020304" pitchFamily="18" charset="0"/>
              </a:rPr>
              <a:t>14 </a:t>
            </a:r>
            <a:r>
              <a:rPr lang="kk-KZ" altLang="ru-RU" sz="1200" b="1" dirty="0">
                <a:latin typeface="Times New Roman" panose="02020603050405020304" pitchFamily="18" charset="0"/>
                <a:cs typeface="Times New Roman" panose="02020603050405020304" pitchFamily="18" charset="0"/>
              </a:rPr>
              <a:t>мамырға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sz="1200" b="1" dirty="0" smtClean="0">
                <a:latin typeface="Times New Roman" panose="02020603050405020304" pitchFamily="18" charset="0"/>
                <a:cs typeface="Times New Roman" panose="02020603050405020304" pitchFamily="18" charset="0"/>
              </a:rPr>
              <a:t>13 </a:t>
            </a:r>
            <a:r>
              <a:rPr lang="ru-RU" sz="1200" b="1" dirty="0" err="1">
                <a:latin typeface="Times New Roman" panose="02020603050405020304" pitchFamily="18" charset="0"/>
                <a:cs typeface="Times New Roman" panose="02020603050405020304" pitchFamily="18" charset="0"/>
              </a:rPr>
              <a:t>мамыр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14 </a:t>
            </a:r>
            <a:r>
              <a:rPr lang="ru-RU" sz="1200" b="1" dirty="0" err="1">
                <a:latin typeface="Times New Roman" panose="02020603050405020304" pitchFamily="18" charset="0"/>
                <a:cs typeface="Times New Roman" panose="02020603050405020304" pitchFamily="18" charset="0"/>
              </a:rPr>
              <a:t>мамыр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a:t>
            </a:r>
            <a:r>
              <a:rPr lang="kk-KZ" altLang="ru-RU" sz="1200" dirty="0">
                <a:latin typeface="Times New Roman" panose="02020603050405020304" pitchFamily="18" charset="0"/>
                <a:cs typeface="Times New Roman" panose="02020603050405020304" pitchFamily="18" charset="0"/>
              </a:rPr>
              <a:t>жауын-шашынсыз. Түнде және таңертең тұман. </a:t>
            </a:r>
            <a:r>
              <a:rPr lang="kk-KZ" altLang="ru-RU" sz="1200" dirty="0" smtClean="0">
                <a:latin typeface="Times New Roman" panose="02020603050405020304" pitchFamily="18" charset="0"/>
                <a:cs typeface="Times New Roman" panose="02020603050405020304" pitchFamily="18" charset="0"/>
              </a:rPr>
              <a:t>Солтүстік-шығыстан</a:t>
            </a:r>
            <a:r>
              <a:rPr lang="kk-KZ" altLang="ru-RU" sz="1200" dirty="0">
                <a:latin typeface="Times New Roman" panose="02020603050405020304" pitchFamily="18" charset="0"/>
                <a:cs typeface="Times New Roman" panose="02020603050405020304" pitchFamily="18" charset="0"/>
              </a:rPr>
              <a:t>, </a:t>
            </a:r>
            <a:r>
              <a:rPr lang="kk-KZ" altLang="ru-RU" sz="1200" dirty="0" smtClean="0">
                <a:latin typeface="Times New Roman" panose="02020603050405020304" pitchFamily="18" charset="0"/>
                <a:cs typeface="Times New Roman" panose="02020603050405020304" pitchFamily="18" charset="0"/>
              </a:rPr>
              <a:t>шығыстан жел соғады, күші түнде 2-7, </a:t>
            </a:r>
            <a:r>
              <a:rPr lang="kk-KZ" altLang="ru-RU" sz="1200" dirty="0">
                <a:latin typeface="Times New Roman" panose="02020603050405020304" pitchFamily="18" charset="0"/>
                <a:cs typeface="Times New Roman" panose="02020603050405020304" pitchFamily="18" charset="0"/>
              </a:rPr>
              <a:t>күндіз </a:t>
            </a:r>
            <a:r>
              <a:rPr lang="kk-KZ" altLang="ru-RU" sz="1200" dirty="0" smtClean="0">
                <a:latin typeface="Times New Roman" panose="02020603050405020304" pitchFamily="18" charset="0"/>
                <a:cs typeface="Times New Roman" panose="02020603050405020304" pitchFamily="18" charset="0"/>
              </a:rPr>
              <a:t>7-12 </a:t>
            </a:r>
            <a:r>
              <a:rPr lang="kk-KZ" altLang="ru-RU" sz="1200" dirty="0">
                <a:latin typeface="Times New Roman" panose="02020603050405020304" pitchFamily="18" charset="0"/>
                <a:cs typeface="Times New Roman" panose="02020603050405020304" pitchFamily="18" charset="0"/>
              </a:rPr>
              <a:t>м/с</a:t>
            </a:r>
            <a:r>
              <a:rPr lang="kk-KZ" altLang="ru-RU" sz="1200" dirty="0" smtClean="0">
                <a:latin typeface="Times New Roman" panose="02020603050405020304" pitchFamily="18" charset="0"/>
                <a:cs typeface="Times New Roman" panose="02020603050405020304" pitchFamily="18" charset="0"/>
              </a:rPr>
              <a:t>. Ауа </a:t>
            </a:r>
            <a:r>
              <a:rPr lang="kk-KZ" altLang="ru-RU" sz="1200" dirty="0">
                <a:latin typeface="Times New Roman" panose="02020603050405020304" pitchFamily="18" charset="0"/>
                <a:cs typeface="Times New Roman" panose="02020603050405020304" pitchFamily="18" charset="0"/>
              </a:rPr>
              <a:t>температурасы түнде  </a:t>
            </a:r>
            <a:r>
              <a:rPr lang="kk-KZ" altLang="ru-RU" sz="1200" dirty="0" smtClean="0">
                <a:latin typeface="Times New Roman" panose="02020603050405020304" pitchFamily="18" charset="0"/>
                <a:cs typeface="Times New Roman" panose="02020603050405020304" pitchFamily="18" charset="0"/>
              </a:rPr>
              <a:t>3-5</a:t>
            </a:r>
            <a:r>
              <a:rPr lang="kk-KZ" altLang="ru-RU" sz="1200" dirty="0" smtClean="0">
                <a:latin typeface="Times New Roman" panose="02020603050405020304" pitchFamily="18" charset="0"/>
                <a:cs typeface="Times New Roman" panose="02020603050405020304" pitchFamily="18" charset="0"/>
              </a:rPr>
              <a:t>, </a:t>
            </a:r>
            <a:r>
              <a:rPr lang="kk-KZ" altLang="ru-RU" sz="1200" dirty="0">
                <a:latin typeface="Times New Roman" panose="02020603050405020304" pitchFamily="18" charset="0"/>
                <a:cs typeface="Times New Roman" panose="02020603050405020304" pitchFamily="18" charset="0"/>
              </a:rPr>
              <a:t>күндіз </a:t>
            </a:r>
            <a:r>
              <a:rPr lang="kk-KZ" altLang="ru-RU" sz="1200" dirty="0" smtClean="0">
                <a:latin typeface="Times New Roman" panose="02020603050405020304" pitchFamily="18" charset="0"/>
                <a:cs typeface="Times New Roman" panose="02020603050405020304" pitchFamily="18" charset="0"/>
              </a:rPr>
              <a:t>17-19</a:t>
            </a:r>
            <a:r>
              <a:rPr lang="kk-KZ" altLang="ru-RU" sz="1200" dirty="0" smtClean="0">
                <a:latin typeface="Times New Roman" panose="02020603050405020304" pitchFamily="18" charset="0"/>
                <a:cs typeface="Times New Roman" panose="02020603050405020304" pitchFamily="18" charset="0"/>
              </a:rPr>
              <a:t> </a:t>
            </a:r>
            <a:r>
              <a:rPr lang="kk-KZ" altLang="ru-RU" sz="1200" dirty="0">
                <a:latin typeface="Times New Roman" panose="02020603050405020304" pitchFamily="18" charset="0"/>
                <a:cs typeface="Times New Roman" panose="02020603050405020304" pitchFamily="18" charset="0"/>
              </a:rPr>
              <a:t>градус жылы.</a:t>
            </a:r>
          </a:p>
          <a:p>
            <a:pPr algn="just"/>
            <a:endParaRPr lang="kk-KZ" altLang="ru-RU" sz="1150" b="1"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Түнде </a:t>
            </a:r>
            <a:r>
              <a:rPr lang="kk-KZ" altLang="ru-RU" sz="1150" b="1" dirty="0" smtClean="0">
                <a:latin typeface="Times New Roman" panose="02020603050405020304" pitchFamily="18" charset="0"/>
                <a:cs typeface="Times New Roman" panose="02020603050405020304" pitchFamily="18" charset="0"/>
              </a:rPr>
              <a:t>15 </a:t>
            </a:r>
            <a:r>
              <a:rPr lang="kk-KZ" altLang="ru-RU" sz="1150" b="1" dirty="0">
                <a:latin typeface="Times New Roman" panose="02020603050405020304" pitchFamily="18" charset="0"/>
                <a:cs typeface="Times New Roman" panose="02020603050405020304" pitchFamily="18" charset="0"/>
              </a:rPr>
              <a:t>мамырға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ru-RU" sz="1150" b="1" dirty="0" smtClean="0">
                <a:latin typeface="Times New Roman" panose="02020603050405020304" pitchFamily="18" charset="0"/>
                <a:cs typeface="Times New Roman" panose="02020603050405020304" pitchFamily="18" charset="0"/>
              </a:rPr>
              <a:t>14 </a:t>
            </a:r>
            <a:r>
              <a:rPr lang="ru-RU" sz="1150" b="1" dirty="0" err="1">
                <a:latin typeface="Times New Roman" panose="02020603050405020304" pitchFamily="18" charset="0"/>
                <a:cs typeface="Times New Roman" panose="02020603050405020304" pitchFamily="18" charset="0"/>
              </a:rPr>
              <a:t>мамыр</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15 </a:t>
            </a:r>
            <a:r>
              <a:rPr lang="kk-KZ" sz="1150" b="1" dirty="0">
                <a:latin typeface="Times New Roman" panose="02020603050405020304" pitchFamily="18" charset="0"/>
                <a:cs typeface="Times New Roman" panose="02020603050405020304" pitchFamily="18" charset="0"/>
              </a:rPr>
              <a:t>мамыр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smtClean="0">
                <a:latin typeface="Times New Roman" panose="02020603050405020304" pitchFamily="18" charset="0"/>
                <a:cs typeface="Times New Roman" panose="02020603050405020304" pitchFamily="18" charset="0"/>
              </a:rPr>
              <a:t>Көшпелі</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a:latin typeface="Times New Roman" panose="02020603050405020304" pitchFamily="18" charset="0"/>
                <a:cs typeface="Times New Roman" panose="02020603050405020304" pitchFamily="18" charset="0"/>
              </a:rPr>
              <a:t>жауын-шашынсыз. </a:t>
            </a:r>
            <a:r>
              <a:rPr lang="ru-RU" sz="1150" dirty="0" err="1" smtClean="0">
                <a:latin typeface="Times New Roman" panose="02020603050405020304" pitchFamily="18" charset="0"/>
                <a:cs typeface="Times New Roman" panose="02020603050405020304" pitchFamily="18" charset="0"/>
              </a:rPr>
              <a:t>Шығыстан</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жел</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соғады</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күші</a:t>
            </a:r>
            <a:r>
              <a:rPr lang="ru-RU" sz="1150" dirty="0" smtClean="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3-5 </a:t>
            </a:r>
            <a:r>
              <a:rPr lang="ru-RU" sz="1150" dirty="0" smtClean="0">
                <a:latin typeface="Times New Roman" panose="02020603050405020304" pitchFamily="18" charset="0"/>
                <a:cs typeface="Times New Roman" panose="02020603050405020304" pitchFamily="18" charset="0"/>
              </a:rPr>
              <a:t>градус </a:t>
            </a:r>
            <a:r>
              <a:rPr lang="ru-RU" sz="1150" dirty="0" err="1" smtClean="0">
                <a:latin typeface="Times New Roman" panose="02020603050405020304" pitchFamily="18" charset="0"/>
                <a:cs typeface="Times New Roman" panose="02020603050405020304" pitchFamily="18" charset="0"/>
              </a:rPr>
              <a:t>жылы</a:t>
            </a:r>
            <a:r>
              <a:rPr lang="ru-RU" sz="1150" dirty="0" smtClean="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13 </a:t>
            </a:r>
            <a:r>
              <a:rPr lang="ru-RU" altLang="ru-RU" sz="1200" b="1" dirty="0" err="1">
                <a:latin typeface="Times New Roman" panose="02020603050405020304" pitchFamily="18" charset="0"/>
                <a:cs typeface="Times New Roman" panose="02020603050405020304" pitchFamily="18" charset="0"/>
              </a:rPr>
              <a:t>мамырға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32817" y="2336661"/>
            <a:ext cx="4765211"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14 мамыр түнде </a:t>
            </a: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жиналуына</a:t>
            </a:r>
            <a:r>
              <a:rPr lang="kk-KZ" altLang="en-US" sz="1200" dirty="0">
                <a:solidFill>
                  <a:schemeClr val="tx1"/>
                </a:solidFill>
                <a:latin typeface="Times New Roman" pitchFamily="18" charset="0"/>
                <a:cs typeface="Times New Roman" pitchFamily="18" charset="0"/>
                <a:sym typeface="+mn-ea"/>
              </a:rPr>
              <a:t>, </a:t>
            </a:r>
            <a:r>
              <a:rPr lang="kk-KZ" altLang="en-US" sz="1200" dirty="0" smtClean="0">
                <a:solidFill>
                  <a:schemeClr val="tx1"/>
                </a:solidFill>
                <a:latin typeface="Times New Roman" pitchFamily="18" charset="0"/>
                <a:cs typeface="Times New Roman" pitchFamily="18" charset="0"/>
                <a:sym typeface="+mn-ea"/>
              </a:rPr>
              <a:t>14 мамыр күндіз</a:t>
            </a:r>
            <a:r>
              <a:rPr lang="kk-KZ" altLang="en-US" sz="1200" dirty="0">
                <a:solidFill>
                  <a:schemeClr val="tx1"/>
                </a:solidFill>
                <a:latin typeface="Times New Roman" pitchFamily="18" charset="0"/>
                <a:cs typeface="Times New Roman" pitchFamily="18" charset="0"/>
                <a:sym typeface="+mn-ea"/>
              </a:rPr>
              <a:t>, </a:t>
            </a:r>
            <a:r>
              <a:rPr lang="kk-KZ" altLang="en-US" sz="1200" dirty="0" smtClean="0">
                <a:solidFill>
                  <a:schemeClr val="tx1"/>
                </a:solidFill>
                <a:latin typeface="Times New Roman" pitchFamily="18" charset="0"/>
                <a:cs typeface="Times New Roman" pitchFamily="18" charset="0"/>
                <a:sym typeface="+mn-ea"/>
              </a:rPr>
              <a:t>15 мамыр түнде  </a:t>
            </a:r>
            <a:r>
              <a:rPr lang="kk-KZ" altLang="en-US" sz="1200" b="1" dirty="0">
                <a:solidFill>
                  <a:schemeClr val="tx1"/>
                </a:solidFill>
                <a:latin typeface="Times New Roman" pitchFamily="18" charset="0"/>
                <a:cs typeface="Times New Roman" pitchFamily="18" charset="0"/>
                <a:sym typeface="+mn-ea"/>
              </a:rPr>
              <a:t>сейілуіне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547687439"/>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a16="http://schemas.microsoft.com/office/drawing/2014/main" xmlns="" val="3583770891"/>
                    </a:ext>
                  </a:extLst>
                </a:gridCol>
                <a:gridCol w="1403905">
                  <a:extLst>
                    <a:ext uri="{9D8B030D-6E8A-4147-A177-3AD203B41FA5}">
                      <a16:colId xmlns:a16="http://schemas.microsoft.com/office/drawing/2014/main" xmlns="" val="1276116030"/>
                    </a:ext>
                  </a:extLst>
                </a:gridCol>
                <a:gridCol w="1409411">
                  <a:extLst>
                    <a:ext uri="{9D8B030D-6E8A-4147-A177-3AD203B41FA5}">
                      <a16:colId xmlns:a16="http://schemas.microsoft.com/office/drawing/2014/main" xmlns=""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423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2.644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425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1.415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801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40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0.625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0.048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85548"/>
            <a:ext cx="434266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Буланбаева </a:t>
            </a:r>
            <a:r>
              <a:rPr lang="kk-KZ" altLang="ru-RU" sz="1200" b="1" i="1" smtClean="0">
                <a:solidFill>
                  <a:srgbClr val="000000"/>
                </a:solidFill>
                <a:latin typeface="Times New Roman" panose="02020603050405020304" pitchFamily="18" charset="0"/>
                <a:cs typeface="Times New Roman" panose="02020603050405020304" pitchFamily="18" charset="0"/>
              </a:rPr>
              <a:t>Д.М./</a:t>
            </a:r>
            <a:r>
              <a:rPr lang="kk-KZ" altLang="ru-RU" sz="1200" b="1" i="1" dirty="0" smtClean="0">
                <a:solidFill>
                  <a:srgbClr val="000000"/>
                </a:solidFill>
                <a:latin typeface="Times New Roman" panose="02020603050405020304" pitchFamily="18" charset="0"/>
                <a:cs typeface="Times New Roman" panose="02020603050405020304" pitchFamily="18" charset="0"/>
              </a:rPr>
              <a:t>Т</a:t>
            </a:r>
            <a:r>
              <a:rPr lang="kk-KZ" altLang="ru-RU" sz="1200" b="1" i="1" dirty="0" smtClean="0">
                <a:latin typeface="Times New Roman" panose="02020603050405020304" pitchFamily="18" charset="0"/>
                <a:cs typeface="Times New Roman" panose="02020603050405020304" pitchFamily="18" charset="0"/>
              </a:rPr>
              <a:t>өкен </a:t>
            </a:r>
            <a:r>
              <a:rPr lang="kk-KZ" altLang="ru-RU" sz="1200" b="1" i="1" dirty="0" smtClean="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28258</TotalTime>
  <Words>610</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5294</cp:revision>
  <cp:lastPrinted>2021-07-01T07:38:07Z</cp:lastPrinted>
  <dcterms:created xsi:type="dcterms:W3CDTF">2018-03-27T06:03:00Z</dcterms:created>
  <dcterms:modified xsi:type="dcterms:W3CDTF">2026-05-13T07:16:53Z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